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56" r:id="rId3"/>
    <p:sldId id="258" r:id="rId4"/>
    <p:sldId id="257" r:id="rId5"/>
    <p:sldId id="259" r:id="rId6"/>
    <p:sldId id="260" r:id="rId7"/>
    <p:sldId id="261" r:id="rId8"/>
    <p:sldId id="263" r:id="rId9"/>
    <p:sldId id="262"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78" autoAdjust="0"/>
  </p:normalViewPr>
  <p:slideViewPr>
    <p:cSldViewPr>
      <p:cViewPr>
        <p:scale>
          <a:sx n="61" d="100"/>
          <a:sy n="61" d="100"/>
        </p:scale>
        <p:origin x="-162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AA99D-C8D5-4E1B-8D1F-58B32682A764}" type="datetimeFigureOut">
              <a:rPr lang="en-US" smtClean="0"/>
              <a:t>7/5/2013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56CB6-36D5-4160-B43A-B0F7E9166EAD}" type="slidenum">
              <a:rPr lang="en-US" smtClean="0"/>
              <a:t>‹#›</a:t>
            </a:fld>
            <a:endParaRPr lang="en-US"/>
          </a:p>
        </p:txBody>
      </p:sp>
    </p:spTree>
    <p:extLst>
      <p:ext uri="{BB962C8B-B14F-4D97-AF65-F5344CB8AC3E}">
        <p14:creationId xmlns:p14="http://schemas.microsoft.com/office/powerpoint/2010/main" val="118867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Make sure students understand the key term, </a:t>
            </a:r>
            <a:r>
              <a:rPr lang="en-US" b="1" dirty="0" smtClean="0"/>
              <a:t>consequence:</a:t>
            </a:r>
            <a:r>
              <a:rPr lang="en-US" b="1" baseline="0" dirty="0" smtClean="0"/>
              <a:t> </a:t>
            </a:r>
            <a:r>
              <a:rPr lang="en-US" sz="1200" kern="1200" dirty="0" smtClean="0">
                <a:solidFill>
                  <a:schemeClr val="tx1"/>
                </a:solidFill>
                <a:effectLst/>
                <a:latin typeface="+mn-lt"/>
                <a:ea typeface="+mn-ea"/>
                <a:cs typeface="+mn-cs"/>
              </a:rPr>
              <a:t>the effect of something that happened earlier </a:t>
            </a:r>
          </a:p>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3</a:t>
            </a:fld>
            <a:endParaRPr lang="en-US"/>
          </a:p>
        </p:txBody>
      </p:sp>
    </p:spTree>
    <p:extLst>
      <p:ext uri="{BB962C8B-B14F-4D97-AF65-F5344CB8AC3E}">
        <p14:creationId xmlns:p14="http://schemas.microsoft.com/office/powerpoint/2010/main" val="141073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Sample responses: </a:t>
            </a:r>
          </a:p>
          <a:p>
            <a:pPr rtl="0"/>
            <a:r>
              <a:rPr lang="en-US" sz="1200" kern="1200" dirty="0" smtClean="0">
                <a:solidFill>
                  <a:schemeClr val="tx1"/>
                </a:solidFill>
                <a:effectLst/>
                <a:latin typeface="+mn-lt"/>
                <a:ea typeface="+mn-ea"/>
                <a:cs typeface="+mn-cs"/>
              </a:rPr>
              <a:t>Create and share online photo albums with friends and family.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Produce multimedia works like music, videos, or mash-ups.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Email or video chat with friends who have moved away or with family that live elsewhere.</a:t>
            </a:r>
          </a:p>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13</a:t>
            </a:fld>
            <a:endParaRPr lang="en-US"/>
          </a:p>
        </p:txBody>
      </p:sp>
    </p:spTree>
    <p:extLst>
      <p:ext uri="{BB962C8B-B14F-4D97-AF65-F5344CB8AC3E}">
        <p14:creationId xmlns:p14="http://schemas.microsoft.com/office/powerpoint/2010/main" val="218217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Sample responses: </a:t>
            </a:r>
          </a:p>
          <a:p>
            <a:pPr rtl="0"/>
            <a:r>
              <a:rPr lang="en-US" sz="1200" kern="1200" dirty="0" smtClean="0">
                <a:solidFill>
                  <a:schemeClr val="tx1"/>
                </a:solidFill>
                <a:effectLst/>
                <a:latin typeface="+mn-lt"/>
                <a:ea typeface="+mn-ea"/>
                <a:cs typeface="+mn-cs"/>
              </a:rPr>
              <a:t>Don’t share secrets, embarrassing stories, or damaging information about self or others. Make mash-ups or remixes and share them online.  Set privacy </a:t>
            </a:r>
            <a:r>
              <a:rPr lang="en-US" sz="1200" kern="1200" dirty="0" err="1" smtClean="0">
                <a:solidFill>
                  <a:schemeClr val="tx1"/>
                </a:solidFill>
                <a:effectLst/>
                <a:latin typeface="+mn-lt"/>
                <a:ea typeface="+mn-ea"/>
                <a:cs typeface="+mn-cs"/>
              </a:rPr>
              <a:t>controls.Thoughtfully</a:t>
            </a:r>
            <a:r>
              <a:rPr lang="en-US" sz="1200" kern="1200" dirty="0" smtClean="0">
                <a:solidFill>
                  <a:schemeClr val="tx1"/>
                </a:solidFill>
                <a:effectLst/>
                <a:latin typeface="+mn-lt"/>
                <a:ea typeface="+mn-ea"/>
                <a:cs typeface="+mn-cs"/>
              </a:rPr>
              <a:t> manage a positive digital footprint.</a:t>
            </a:r>
          </a:p>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14</a:t>
            </a:fld>
            <a:endParaRPr lang="en-US"/>
          </a:p>
        </p:txBody>
      </p:sp>
    </p:spTree>
    <p:extLst>
      <p:ext uri="{BB962C8B-B14F-4D97-AF65-F5344CB8AC3E}">
        <p14:creationId xmlns:p14="http://schemas.microsoft.com/office/powerpoint/2010/main" val="21821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Answers will vary. Students should acknowledge the importance of thinking ahead before posting online. Will they be proud of the things they share in 5 years? What about in 15 years?</a:t>
            </a:r>
          </a:p>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15</a:t>
            </a:fld>
            <a:endParaRPr lang="en-US"/>
          </a:p>
        </p:txBody>
      </p:sp>
    </p:spTree>
    <p:extLst>
      <p:ext uri="{BB962C8B-B14F-4D97-AF65-F5344CB8AC3E}">
        <p14:creationId xmlns:p14="http://schemas.microsoft.com/office/powerpoint/2010/main" val="218217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POINT 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students that there are many ways in which sharing information with others online can be fun and rewarding. For instance, chatting over IM with friends or sending photos to grandparents can be two positive ways of sharing information. </a:t>
            </a:r>
          </a:p>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5</a:t>
            </a:fld>
            <a:endParaRPr lang="en-US"/>
          </a:p>
        </p:txBody>
      </p:sp>
    </p:spTree>
    <p:extLst>
      <p:ext uri="{BB962C8B-B14F-4D97-AF65-F5344CB8AC3E}">
        <p14:creationId xmlns:p14="http://schemas.microsoft.com/office/powerpoint/2010/main" val="117684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smtClean="0">
                <a:solidFill>
                  <a:schemeClr val="tx1"/>
                </a:solidFill>
                <a:effectLst/>
                <a:latin typeface="+mn-lt"/>
                <a:ea typeface="+mn-ea"/>
                <a:cs typeface="+mn-cs"/>
              </a:rPr>
              <a:t>SHOW</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 videos linked to slides 6 &amp; 7,  “Eva’s Story –When Messages Spread”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“Brittney’s Story –Posting Something You Regret.”</a:t>
            </a:r>
          </a:p>
          <a:p>
            <a:pPr rtl="0"/>
            <a:r>
              <a:rPr lang="en-US" sz="1200" b="1" kern="1200" dirty="0" smtClean="0">
                <a:solidFill>
                  <a:schemeClr val="tx1"/>
                </a:solidFill>
                <a:effectLst/>
                <a:latin typeface="+mn-lt"/>
                <a:ea typeface="+mn-ea"/>
                <a:cs typeface="+mn-cs"/>
              </a:rPr>
              <a:t>TELL</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that the video is about a real girl who shared something online that she later regretted.</a:t>
            </a:r>
          </a:p>
          <a:p>
            <a:pPr rtl="0"/>
            <a:r>
              <a:rPr lang="en-US" sz="1200" kern="1200" dirty="0" smtClean="0">
                <a:solidFill>
                  <a:schemeClr val="tx1"/>
                </a:solidFill>
                <a:effectLst/>
                <a:latin typeface="+mn-lt"/>
                <a:ea typeface="+mn-ea"/>
                <a:cs typeface="+mn-cs"/>
              </a:rPr>
              <a:t>Students will share their responses through the discussion</a:t>
            </a:r>
            <a:r>
              <a:rPr lang="en-US" sz="1200" kern="1200" baseline="0" dirty="0" smtClean="0">
                <a:solidFill>
                  <a:schemeClr val="tx1"/>
                </a:solidFill>
                <a:effectLst/>
                <a:latin typeface="+mn-lt"/>
                <a:ea typeface="+mn-ea"/>
                <a:cs typeface="+mn-cs"/>
              </a:rPr>
              <a:t> guide and then break in to small groups to review the two case studies provided.</a:t>
            </a:r>
          </a:p>
          <a:p>
            <a:pPr rtl="0"/>
            <a:r>
              <a:rPr lang="en-US" sz="1200" kern="1200" baseline="0" dirty="0" smtClean="0">
                <a:solidFill>
                  <a:schemeClr val="tx1"/>
                </a:solidFill>
                <a:effectLst/>
                <a:latin typeface="+mn-lt"/>
                <a:ea typeface="+mn-ea"/>
                <a:cs typeface="+mn-cs"/>
              </a:rPr>
              <a:t>If you show </a:t>
            </a:r>
            <a:r>
              <a:rPr lang="en-US" b="1" dirty="0" smtClean="0"/>
              <a:t>Eva’s Story</a:t>
            </a:r>
            <a:r>
              <a:rPr lang="en-US" b="0" dirty="0" smtClean="0"/>
              <a:t>, divide</a:t>
            </a:r>
            <a:r>
              <a:rPr lang="en-US" b="0" baseline="0" dirty="0" smtClean="0"/>
              <a:t> students up in to small groups and alternate between </a:t>
            </a:r>
            <a:r>
              <a:rPr lang="en-US" b="1" baseline="0" dirty="0" smtClean="0"/>
              <a:t>Case Study 1:  Emma’s Secret Crush Goes Viral </a:t>
            </a:r>
            <a:r>
              <a:rPr lang="en-US" b="0" baseline="0" dirty="0" smtClean="0"/>
              <a:t> or </a:t>
            </a:r>
            <a:r>
              <a:rPr lang="en-US" b="1" baseline="0" dirty="0" smtClean="0"/>
              <a:t>Case Study 2:  My Secret Diary…Sort Of</a:t>
            </a:r>
          </a:p>
          <a:p>
            <a:pPr rtl="0"/>
            <a:r>
              <a:rPr lang="en-US" sz="1200" b="1" kern="1200" baseline="0" dirty="0" smtClean="0">
                <a:solidFill>
                  <a:schemeClr val="tx1"/>
                </a:solidFill>
                <a:effectLst/>
                <a:latin typeface="+mn-lt"/>
                <a:ea typeface="+mn-ea"/>
                <a:cs typeface="+mn-cs"/>
              </a:rPr>
              <a:t>*</a:t>
            </a:r>
            <a:r>
              <a:rPr lang="en-US" sz="1200" b="1" i="1" kern="1200" baseline="0" dirty="0" smtClean="0">
                <a:solidFill>
                  <a:schemeClr val="tx1"/>
                </a:solidFill>
                <a:effectLst/>
                <a:latin typeface="+mn-lt"/>
                <a:ea typeface="+mn-ea"/>
                <a:cs typeface="+mn-cs"/>
              </a:rPr>
              <a:t>Each discussion guide has a teacher version—see full lesson plan</a:t>
            </a: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If you show </a:t>
            </a:r>
            <a:r>
              <a:rPr lang="en-US" sz="1200" b="1" kern="1200" baseline="0" dirty="0" smtClean="0">
                <a:solidFill>
                  <a:schemeClr val="tx1"/>
                </a:solidFill>
                <a:effectLst/>
                <a:latin typeface="+mn-lt"/>
                <a:ea typeface="+mn-ea"/>
                <a:cs typeface="+mn-cs"/>
              </a:rPr>
              <a:t>Brittany’s Story, </a:t>
            </a:r>
            <a:r>
              <a:rPr lang="en-US" b="0" dirty="0" smtClean="0"/>
              <a:t>divide</a:t>
            </a:r>
            <a:r>
              <a:rPr lang="en-US" b="0" baseline="0" dirty="0" smtClean="0"/>
              <a:t> students up in to small groups and alternate between </a:t>
            </a:r>
            <a:r>
              <a:rPr lang="en-US" b="1" baseline="0" dirty="0" smtClean="0"/>
              <a:t>Case Study 1:  Emma’s Secret Crush Goes Viral </a:t>
            </a:r>
            <a:r>
              <a:rPr lang="en-US" b="0" baseline="0" dirty="0" smtClean="0"/>
              <a:t> or </a:t>
            </a:r>
            <a:r>
              <a:rPr lang="en-US" b="1" baseline="0" dirty="0" smtClean="0"/>
              <a:t>Case Study 2:  My Secret Diary…Sort Of</a:t>
            </a:r>
          </a:p>
          <a:p>
            <a:pPr rtl="0"/>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6</a:t>
            </a:fld>
            <a:endParaRPr lang="en-US"/>
          </a:p>
        </p:txBody>
      </p:sp>
    </p:spTree>
    <p:extLst>
      <p:ext uri="{BB962C8B-B14F-4D97-AF65-F5344CB8AC3E}">
        <p14:creationId xmlns:p14="http://schemas.microsoft.com/office/powerpoint/2010/main" val="269953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smtClean="0">
                <a:solidFill>
                  <a:schemeClr val="tx1"/>
                </a:solidFill>
                <a:effectLst/>
                <a:latin typeface="+mn-lt"/>
                <a:ea typeface="+mn-ea"/>
                <a:cs typeface="+mn-cs"/>
              </a:rPr>
              <a:t>SHOW</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 videos linked to slides 6 &amp; 7,  “Eva’s Story –When Messages Spread”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“Brittney’s Story –Posting Something You Regret.”</a:t>
            </a:r>
          </a:p>
          <a:p>
            <a:pPr rtl="0"/>
            <a:r>
              <a:rPr lang="en-US" sz="1200" b="1" kern="1200" dirty="0" smtClean="0">
                <a:solidFill>
                  <a:schemeClr val="tx1"/>
                </a:solidFill>
                <a:effectLst/>
                <a:latin typeface="+mn-lt"/>
                <a:ea typeface="+mn-ea"/>
                <a:cs typeface="+mn-cs"/>
              </a:rPr>
              <a:t>TELL</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that the video is about a real girl who shared something online that she later regretted.</a:t>
            </a:r>
          </a:p>
          <a:p>
            <a:pPr rtl="0"/>
            <a:r>
              <a:rPr lang="en-US" sz="1200" kern="1200" dirty="0" smtClean="0">
                <a:solidFill>
                  <a:schemeClr val="tx1"/>
                </a:solidFill>
                <a:effectLst/>
                <a:latin typeface="+mn-lt"/>
                <a:ea typeface="+mn-ea"/>
                <a:cs typeface="+mn-cs"/>
              </a:rPr>
              <a:t>Students will share their responses through the discussion</a:t>
            </a:r>
            <a:r>
              <a:rPr lang="en-US" sz="1200" kern="1200" baseline="0" dirty="0" smtClean="0">
                <a:solidFill>
                  <a:schemeClr val="tx1"/>
                </a:solidFill>
                <a:effectLst/>
                <a:latin typeface="+mn-lt"/>
                <a:ea typeface="+mn-ea"/>
                <a:cs typeface="+mn-cs"/>
              </a:rPr>
              <a:t> guide and then break in to small groups to review the two case studies provided.</a:t>
            </a:r>
          </a:p>
          <a:p>
            <a:pPr rtl="0"/>
            <a:r>
              <a:rPr lang="en-US" sz="1200" kern="1200" baseline="0" dirty="0" smtClean="0">
                <a:solidFill>
                  <a:schemeClr val="tx1"/>
                </a:solidFill>
                <a:effectLst/>
                <a:latin typeface="+mn-lt"/>
                <a:ea typeface="+mn-ea"/>
                <a:cs typeface="+mn-cs"/>
              </a:rPr>
              <a:t>If you show </a:t>
            </a:r>
            <a:r>
              <a:rPr lang="en-US" b="1" dirty="0" smtClean="0"/>
              <a:t>Eva’s Story</a:t>
            </a:r>
            <a:r>
              <a:rPr lang="en-US" b="0" dirty="0" smtClean="0"/>
              <a:t>, divide</a:t>
            </a:r>
            <a:r>
              <a:rPr lang="en-US" b="0" baseline="0" dirty="0" smtClean="0"/>
              <a:t> students up in to small groups and alternate between </a:t>
            </a:r>
            <a:r>
              <a:rPr lang="en-US" b="1" baseline="0" dirty="0" smtClean="0"/>
              <a:t>Case Study 1:  Emma’s Secret Crush Goes Viral </a:t>
            </a:r>
            <a:r>
              <a:rPr lang="en-US" b="0" baseline="0" dirty="0" smtClean="0"/>
              <a:t> or </a:t>
            </a:r>
            <a:r>
              <a:rPr lang="en-US" b="1" baseline="0" dirty="0" smtClean="0"/>
              <a:t>Case Study 2:  My Secret Diary…Sort Of</a:t>
            </a:r>
          </a:p>
          <a:p>
            <a:pPr rtl="0"/>
            <a:r>
              <a:rPr lang="en-US" sz="1200" b="1" kern="1200" baseline="0" dirty="0" smtClean="0">
                <a:solidFill>
                  <a:schemeClr val="tx1"/>
                </a:solidFill>
                <a:effectLst/>
                <a:latin typeface="+mn-lt"/>
                <a:ea typeface="+mn-ea"/>
                <a:cs typeface="+mn-cs"/>
              </a:rPr>
              <a:t>*</a:t>
            </a:r>
            <a:r>
              <a:rPr lang="en-US" sz="1200" b="1" i="1" kern="1200" baseline="0" dirty="0" smtClean="0">
                <a:solidFill>
                  <a:schemeClr val="tx1"/>
                </a:solidFill>
                <a:effectLst/>
                <a:latin typeface="+mn-lt"/>
                <a:ea typeface="+mn-ea"/>
                <a:cs typeface="+mn-cs"/>
              </a:rPr>
              <a:t>Each discussion guide has a teacher version—see full lesson plan</a:t>
            </a: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If you show </a:t>
            </a:r>
            <a:r>
              <a:rPr lang="en-US" sz="1200" b="1" kern="1200" baseline="0" dirty="0" smtClean="0">
                <a:solidFill>
                  <a:schemeClr val="tx1"/>
                </a:solidFill>
                <a:effectLst/>
                <a:latin typeface="+mn-lt"/>
                <a:ea typeface="+mn-ea"/>
                <a:cs typeface="+mn-cs"/>
              </a:rPr>
              <a:t>Brittany’s Story, </a:t>
            </a:r>
            <a:r>
              <a:rPr lang="en-US" b="0" dirty="0" smtClean="0"/>
              <a:t>divide</a:t>
            </a:r>
            <a:r>
              <a:rPr lang="en-US" b="0" baseline="0" dirty="0" smtClean="0"/>
              <a:t> students up in to small groups and alternate between </a:t>
            </a:r>
            <a:r>
              <a:rPr lang="en-US" b="1" baseline="0" dirty="0" smtClean="0"/>
              <a:t>Case Study 1:  Emma’s Secret Crush Goes Viral </a:t>
            </a:r>
            <a:r>
              <a:rPr lang="en-US" b="0" baseline="0" dirty="0" smtClean="0"/>
              <a:t> or </a:t>
            </a:r>
            <a:r>
              <a:rPr lang="en-US" b="1" baseline="0" dirty="0" smtClean="0"/>
              <a:t>Case Study 2:  My Secret Diary…Sort Of</a:t>
            </a:r>
          </a:p>
          <a:p>
            <a:pPr rtl="0"/>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7</a:t>
            </a:fld>
            <a:endParaRPr lang="en-US"/>
          </a:p>
        </p:txBody>
      </p:sp>
    </p:spTree>
    <p:extLst>
      <p:ext uri="{BB962C8B-B14F-4D97-AF65-F5344CB8AC3E}">
        <p14:creationId xmlns:p14="http://schemas.microsoft.com/office/powerpoint/2010/main" val="269953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students in the review</a:t>
            </a:r>
            <a:r>
              <a:rPr lang="en-US" baseline="0" dirty="0" smtClean="0"/>
              <a:t> of their answers from the video you chose to share.  Then h</a:t>
            </a:r>
            <a:r>
              <a:rPr lang="en-US" dirty="0" smtClean="0"/>
              <a:t>ave students share their discussions</a:t>
            </a:r>
            <a:r>
              <a:rPr lang="en-US" baseline="0" dirty="0" smtClean="0"/>
              <a:t> based on their small group case study questions.  Using the teacher version of the questions with suggested answers from the </a:t>
            </a:r>
            <a:r>
              <a:rPr lang="en-US" b="1" baseline="0" dirty="0" err="1" smtClean="0"/>
              <a:t>completelessonplan</a:t>
            </a:r>
            <a:r>
              <a:rPr lang="en-US" b="0" baseline="0" dirty="0" smtClean="0"/>
              <a:t> you will be able to prompt your students and facilitate the discussion.</a:t>
            </a:r>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8</a:t>
            </a:fld>
            <a:endParaRPr lang="en-US"/>
          </a:p>
        </p:txBody>
      </p:sp>
    </p:spTree>
    <p:extLst>
      <p:ext uri="{BB962C8B-B14F-4D97-AF65-F5344CB8AC3E}">
        <p14:creationId xmlns:p14="http://schemas.microsoft.com/office/powerpoint/2010/main" val="79540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students in the review</a:t>
            </a:r>
            <a:r>
              <a:rPr lang="en-US" baseline="0" dirty="0" smtClean="0"/>
              <a:t> of their answers from the video you chose to share.  Then h</a:t>
            </a:r>
            <a:r>
              <a:rPr lang="en-US" dirty="0" smtClean="0"/>
              <a:t>ave students share their discussions</a:t>
            </a:r>
            <a:r>
              <a:rPr lang="en-US" baseline="0" dirty="0" smtClean="0"/>
              <a:t> based on their small group case study questions.  Using the teacher version of the questions with suggested answers from the </a:t>
            </a:r>
            <a:r>
              <a:rPr lang="en-US" b="1" baseline="0" dirty="0" err="1" smtClean="0"/>
              <a:t>completelessonplan</a:t>
            </a:r>
            <a:r>
              <a:rPr lang="en-US" b="0" baseline="0" dirty="0" smtClean="0"/>
              <a:t> you will be able to prompt your students and facilitate </a:t>
            </a:r>
            <a:r>
              <a:rPr lang="en-US" b="0" baseline="0" smtClean="0"/>
              <a:t>the discussion.</a:t>
            </a:r>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9</a:t>
            </a:fld>
            <a:endParaRPr lang="en-US"/>
          </a:p>
        </p:txBody>
      </p:sp>
    </p:spTree>
    <p:extLst>
      <p:ext uri="{BB962C8B-B14F-4D97-AF65-F5344CB8AC3E}">
        <p14:creationId xmlns:p14="http://schemas.microsoft.com/office/powerpoint/2010/main" val="79540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several slides contain questions from the assessment provided in the lesson plan.  You may choose to print/copy it for your students or have them answer orally using the PowerPoint slideshow.</a:t>
            </a:r>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10</a:t>
            </a:fld>
            <a:endParaRPr lang="en-US"/>
          </a:p>
        </p:txBody>
      </p:sp>
    </p:spTree>
    <p:extLst>
      <p:ext uri="{BB962C8B-B14F-4D97-AF65-F5344CB8AC3E}">
        <p14:creationId xmlns:p14="http://schemas.microsoft.com/office/powerpoint/2010/main" val="218217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11</a:t>
            </a:fld>
            <a:endParaRPr lang="en-US"/>
          </a:p>
        </p:txBody>
      </p:sp>
    </p:spTree>
    <p:extLst>
      <p:ext uri="{BB962C8B-B14F-4D97-AF65-F5344CB8AC3E}">
        <p14:creationId xmlns:p14="http://schemas.microsoft.com/office/powerpoint/2010/main" val="218217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56CB6-36D5-4160-B43A-B0F7E9166EAD}" type="slidenum">
              <a:rPr lang="en-US" smtClean="0"/>
              <a:t>12</a:t>
            </a:fld>
            <a:endParaRPr lang="en-US"/>
          </a:p>
        </p:txBody>
      </p:sp>
    </p:spTree>
    <p:extLst>
      <p:ext uri="{BB962C8B-B14F-4D97-AF65-F5344CB8AC3E}">
        <p14:creationId xmlns:p14="http://schemas.microsoft.com/office/powerpoint/2010/main" val="2182174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447800"/>
            <a:ext cx="33528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Documents and Settings\PresPRO\Desktop\June 2007 temps\PPP_XBUSI_TLE_TECHNO_TILES.pn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sp>
        <p:nvSpPr>
          <p:cNvPr id="2" name="Title 1"/>
          <p:cNvSpPr>
            <a:spLocks noGrp="1"/>
          </p:cNvSpPr>
          <p:nvPr>
            <p:ph type="ctrTitle"/>
          </p:nvPr>
        </p:nvSpPr>
        <p:spPr>
          <a:xfrm>
            <a:off x="228600" y="209553"/>
            <a:ext cx="8686800" cy="1162048"/>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905000"/>
            <a:ext cx="2438400" cy="4572000"/>
          </a:xfrm>
        </p:spPr>
        <p:txBody>
          <a:bodyPr anchor="ctr" anchorCtr="0"/>
          <a:lstStyle>
            <a:lvl1pPr marL="0" indent="0" algn="ctr">
              <a:buNone/>
              <a:defRPr b="1">
                <a:solidFill>
                  <a:schemeClr val="bg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5C9E1-6621-4182-8902-0F26D3A31514}" type="datetimeFigureOut">
              <a:rPr lang="en-US" smtClean="0"/>
              <a:t>7/5/2013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5C9E1-6621-4182-8902-0F26D3A31514}" type="datetimeFigureOut">
              <a:rPr lang="en-US" smtClean="0"/>
              <a:t>7/5/2013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5C9E1-6621-4182-8902-0F26D3A31514}" type="datetimeFigureOut">
              <a:rPr lang="en-US" smtClean="0"/>
              <a:t>7/5/2013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5C9E1-6621-4182-8902-0F26D3A31514}" type="datetimeFigureOut">
              <a:rPr lang="en-US" smtClean="0"/>
              <a:t>7/5/2013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Documents and Settings\PresPRO\Desktop\June 2007 temps\PPP_XBUSI_TXT_TECHNO_TILES2.pn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Documents and Settings\PresPRO\Desktop\June 2007 temps\PPP_XBUSI_TXT_TECHNO_TILES.pn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Documents and Settings\PresPRO\Desktop\June 2007 temps\PPP_XBUSI_TXT_TECHNO_TILES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Documents and Settings\PresPRO\Desktop\June 2007 temps\PPP_XBUSI_TXT_TECHNO_TILES4.png"/>
          <p:cNvPicPr>
            <a:picLocks noChangeAspect="1" noChangeArrowheads="1"/>
          </p:cNvPicPr>
          <p:nvPr userDrawn="1"/>
        </p:nvPicPr>
        <p:blipFill>
          <a:blip r:embed="rId2"/>
          <a:srcRect/>
          <a:stretch>
            <a:fillRect/>
          </a:stretch>
        </p:blipFill>
        <p:spPr bwMode="auto">
          <a:xfrm>
            <a:off x="0" y="1"/>
            <a:ext cx="9144000" cy="6857999"/>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5C9E1-6621-4182-8902-0F26D3A3151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5C9E1-6621-4182-8902-0F26D3A31514}" type="datetimeFigureOut">
              <a:rPr lang="en-US" smtClean="0"/>
              <a:t>7/5/2013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5C9E1-6621-4182-8902-0F26D3A31514}" type="datetimeFigureOut">
              <a:rPr lang="en-US" smtClean="0"/>
              <a:t>7/5/2013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Rectangle 7"/>
          <p:cNvSpPr/>
          <p:nvPr/>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9" name="Picture 3" descr="C:\Documents and Settings\PresPRO\Desktop\June 2007 temps\PPP_XBUSI_TXT_TECHNO_TILES4.png"/>
          <p:cNvPicPr>
            <a:picLocks noChangeAspect="1" noChangeArrowheads="1"/>
          </p:cNvPicPr>
          <p:nvPr/>
        </p:nvPicPr>
        <p:blipFill>
          <a:blip r:embed="rId17"/>
          <a:stretch>
            <a:fillRect/>
          </a:stretch>
        </p:blipFill>
        <p:spPr bwMode="auto">
          <a:xfrm>
            <a:off x="1" y="1"/>
            <a:ext cx="9143997" cy="6857999"/>
          </a:xfrm>
          <a:prstGeom prst="rect">
            <a:avLst/>
          </a:prstGeom>
          <a:noFill/>
        </p:spPr>
      </p:pic>
      <p:sp>
        <p:nvSpPr>
          <p:cNvPr id="10" name="Rectangle 9"/>
          <p:cNvSpPr/>
          <p:nvPr/>
        </p:nvSpPr>
        <p:spPr>
          <a:xfrm>
            <a:off x="1466848" y="1447800"/>
            <a:ext cx="1524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Placeholder 1"/>
          <p:cNvSpPr>
            <a:spLocks noGrp="1"/>
          </p:cNvSpPr>
          <p:nvPr>
            <p:ph type="title"/>
          </p:nvPr>
        </p:nvSpPr>
        <p:spPr>
          <a:xfrm>
            <a:off x="457200" y="2286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676400"/>
            <a:ext cx="71628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E365C9E1-6621-4182-8902-0F26D3A31514}" type="datetimeFigureOut">
              <a:rPr lang="en-US" smtClean="0"/>
              <a:pPr/>
              <a:t>7/5/2013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9242A718-4B6A-426C-87B0-EDD8B353F2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b="1" kern="1200">
          <a:solidFill>
            <a:schemeClr val="bg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commonsensemedia.org/educators/lesson/oops-i-broadcast-it-internet-6-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commonsensemedia.org/educators/lesson/oops-i-broadcast-it-internet-6-8"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Footprint</a:t>
            </a:r>
            <a:endParaRPr lang="en-US" dirty="0"/>
          </a:p>
        </p:txBody>
      </p:sp>
      <p:sp>
        <p:nvSpPr>
          <p:cNvPr id="3" name="Subtitle 2"/>
          <p:cNvSpPr>
            <a:spLocks noGrp="1"/>
          </p:cNvSpPr>
          <p:nvPr>
            <p:ph type="subTitle" idx="1"/>
          </p:nvPr>
        </p:nvSpPr>
        <p:spPr/>
        <p:txBody>
          <a:bodyPr/>
          <a:lstStyle/>
          <a:p>
            <a:r>
              <a:rPr lang="en-US" dirty="0" smtClean="0"/>
              <a:t>Oops!  I Broadcast it on the Internet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a:t>
            </a:r>
            <a:endParaRPr lang="en-US" dirty="0"/>
          </a:p>
        </p:txBody>
      </p:sp>
      <p:sp>
        <p:nvSpPr>
          <p:cNvPr id="3" name="Content Placeholder 2"/>
          <p:cNvSpPr>
            <a:spLocks noGrp="1"/>
          </p:cNvSpPr>
          <p:nvPr>
            <p:ph idx="1"/>
          </p:nvPr>
        </p:nvSpPr>
        <p:spPr/>
        <p:txBody>
          <a:bodyPr/>
          <a:lstStyle/>
          <a:p>
            <a:pPr marL="0" indent="0">
              <a:buNone/>
            </a:pPr>
            <a:r>
              <a:rPr lang="en-US" b="1" dirty="0"/>
              <a:t>True or false: If you send a text message, you can control what happens to the </a:t>
            </a:r>
            <a:r>
              <a:rPr lang="en-US" b="1" dirty="0" smtClean="0"/>
              <a:t>message </a:t>
            </a:r>
            <a:r>
              <a:rPr lang="en-US" b="1" dirty="0"/>
              <a:t>after you send it.</a:t>
            </a:r>
          </a:p>
          <a:p>
            <a:pPr marL="0" indent="0">
              <a:buNone/>
            </a:pPr>
            <a:r>
              <a:rPr lang="en-US" dirty="0"/>
              <a:t>a) True</a:t>
            </a:r>
          </a:p>
          <a:p>
            <a:pPr marL="0" indent="0">
              <a:buNone/>
            </a:pPr>
            <a:r>
              <a:rPr lang="en-US" dirty="0"/>
              <a:t>b) False</a:t>
            </a:r>
          </a:p>
          <a:p>
            <a:endParaRPr lang="en-US" dirty="0"/>
          </a:p>
        </p:txBody>
      </p:sp>
      <p:pic>
        <p:nvPicPr>
          <p:cNvPr id="3074" name="Picture 2" descr="C:\Users\Sarah\AppData\Local\Microsoft\Windows\Temporary Internet Files\Content.IE5\4AOLVJBK\MC900442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8999"/>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55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Which of the following is an example of over-sharing online?</a:t>
            </a:r>
          </a:p>
          <a:p>
            <a:pPr marL="0" indent="0">
              <a:buNone/>
            </a:pPr>
            <a:r>
              <a:rPr lang="en-US" dirty="0"/>
              <a:t>a) Posting a message on your friend’s wall that says you dislike your basketball coach</a:t>
            </a:r>
          </a:p>
          <a:p>
            <a:pPr marL="0" indent="0">
              <a:buNone/>
            </a:pPr>
            <a:r>
              <a:rPr lang="en-US" dirty="0"/>
              <a:t>b) Posting a photo of you playing basketball</a:t>
            </a:r>
          </a:p>
          <a:p>
            <a:pPr marL="0" indent="0">
              <a:buNone/>
            </a:pPr>
            <a:r>
              <a:rPr lang="en-US" dirty="0"/>
              <a:t>c) Inviting your friends and family to your next basketball game by email</a:t>
            </a:r>
          </a:p>
          <a:p>
            <a:endParaRPr lang="en-US" dirty="0"/>
          </a:p>
        </p:txBody>
      </p:sp>
    </p:spTree>
    <p:extLst>
      <p:ext uri="{BB962C8B-B14F-4D97-AF65-F5344CB8AC3E}">
        <p14:creationId xmlns:p14="http://schemas.microsoft.com/office/powerpoint/2010/main" val="2202971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Which of the following is an example of over-sharing online?</a:t>
            </a:r>
          </a:p>
          <a:p>
            <a:pPr marL="0" indent="0">
              <a:buNone/>
            </a:pPr>
            <a:r>
              <a:rPr lang="en-US" dirty="0"/>
              <a:t>a) Posting a message on your friend’s wall that says you dislike your basketball coach</a:t>
            </a:r>
          </a:p>
          <a:p>
            <a:pPr marL="0" indent="0">
              <a:buNone/>
            </a:pPr>
            <a:r>
              <a:rPr lang="en-US" dirty="0"/>
              <a:t>b) Posting a photo of you playing basketball</a:t>
            </a:r>
          </a:p>
          <a:p>
            <a:pPr marL="0" indent="0">
              <a:buNone/>
            </a:pPr>
            <a:r>
              <a:rPr lang="en-US" dirty="0"/>
              <a:t>c) Inviting your friends and family to your next basketball game by email</a:t>
            </a:r>
          </a:p>
          <a:p>
            <a:endParaRPr lang="en-US" dirty="0"/>
          </a:p>
        </p:txBody>
      </p:sp>
    </p:spTree>
    <p:extLst>
      <p:ext uri="{BB962C8B-B14F-4D97-AF65-F5344CB8AC3E}">
        <p14:creationId xmlns:p14="http://schemas.microsoft.com/office/powerpoint/2010/main" val="1653456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a:t>What are some examples of people sharing </a:t>
            </a:r>
            <a:r>
              <a:rPr lang="en-US" sz="4000" b="1" dirty="0" smtClean="0"/>
              <a:t>in </a:t>
            </a:r>
            <a:r>
              <a:rPr lang="en-US" sz="4000" b="1" dirty="0"/>
              <a:t>a rewarding way?</a:t>
            </a:r>
          </a:p>
          <a:p>
            <a:pPr marL="0" indent="0">
              <a:buNone/>
            </a:pPr>
            <a:endParaRPr lang="en-US" dirty="0"/>
          </a:p>
        </p:txBody>
      </p:sp>
      <p:pic>
        <p:nvPicPr>
          <p:cNvPr id="4098" name="Picture 2" descr="C:\Users\Sarah\AppData\Local\Microsoft\Windows\Temporary Internet Files\Content.IE5\X6MWSCGX\MC9000842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239285"/>
            <a:ext cx="2643476" cy="261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18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a:t>What things can you do to minimize </a:t>
            </a:r>
            <a:r>
              <a:rPr lang="en-US" sz="4000" b="1" dirty="0" smtClean="0"/>
              <a:t>oversharing </a:t>
            </a:r>
            <a:r>
              <a:rPr lang="en-US" sz="4000" b="1" dirty="0"/>
              <a:t>in your own life?</a:t>
            </a:r>
          </a:p>
          <a:p>
            <a:pPr marL="0" indent="0">
              <a:buNone/>
            </a:pPr>
            <a:endParaRPr lang="en-US" dirty="0"/>
          </a:p>
        </p:txBody>
      </p:sp>
      <p:pic>
        <p:nvPicPr>
          <p:cNvPr id="5122" name="Picture 2" descr="C:\Users\Sarah\AppData\Local\Microsoft\Windows\Temporary Internet Files\Content.IE5\EB107L8S\MC90044205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29000"/>
            <a:ext cx="2527717" cy="265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17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a:t>How can you create a positive digital </a:t>
            </a:r>
            <a:r>
              <a:rPr lang="en-US" sz="4000" b="1" dirty="0" smtClean="0"/>
              <a:t>footprint</a:t>
            </a:r>
            <a:r>
              <a:rPr lang="en-US" sz="4000" b="1" dirty="0"/>
              <a:t>?</a:t>
            </a:r>
          </a:p>
          <a:p>
            <a:pPr marL="0" indent="0">
              <a:buNone/>
            </a:pPr>
            <a:endParaRPr lang="en-US" dirty="0"/>
          </a:p>
        </p:txBody>
      </p:sp>
      <p:pic>
        <p:nvPicPr>
          <p:cNvPr id="6146" name="Picture 2" descr="C:\Users\Sarah\AppData\Local\Microsoft\Windows\Temporary Internet Files\Content.IE5\X6MWSCGX\MC9004487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4572000"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0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idx="1"/>
          </p:nvPr>
        </p:nvSpPr>
        <p:spPr/>
        <p:txBody>
          <a:bodyPr>
            <a:normAutofit/>
          </a:bodyPr>
          <a:lstStyle/>
          <a:p>
            <a:r>
              <a:rPr lang="en-US" dirty="0" smtClean="0"/>
              <a:t>There are benefits </a:t>
            </a:r>
            <a:r>
              <a:rPr lang="en-US" dirty="0"/>
              <a:t>to sharing information online</a:t>
            </a:r>
            <a:r>
              <a:rPr lang="en-US" dirty="0" smtClean="0"/>
              <a:t>, but </a:t>
            </a:r>
            <a:r>
              <a:rPr lang="en-US" dirty="0"/>
              <a:t>the Internet should generally be </a:t>
            </a:r>
            <a:r>
              <a:rPr lang="en-US" dirty="0" smtClean="0"/>
              <a:t>considered </a:t>
            </a:r>
            <a:r>
              <a:rPr lang="en-US" b="1" dirty="0"/>
              <a:t>public</a:t>
            </a:r>
            <a:r>
              <a:rPr lang="en-US" dirty="0"/>
              <a:t> because: </a:t>
            </a:r>
            <a:endParaRPr lang="en-US" dirty="0" smtClean="0"/>
          </a:p>
          <a:p>
            <a:pPr lvl="1"/>
            <a:r>
              <a:rPr lang="en-US" b="1" dirty="0" smtClean="0"/>
              <a:t>(1</a:t>
            </a:r>
            <a:r>
              <a:rPr lang="en-US" b="1" dirty="0"/>
              <a:t>) </a:t>
            </a:r>
            <a:r>
              <a:rPr lang="en-US" dirty="0"/>
              <a:t>“private” information can become public if passed </a:t>
            </a:r>
            <a:r>
              <a:rPr lang="en-US" dirty="0" smtClean="0"/>
              <a:t>on</a:t>
            </a:r>
          </a:p>
          <a:p>
            <a:pPr lvl="1"/>
            <a:r>
              <a:rPr lang="en-US" b="1" dirty="0" smtClean="0"/>
              <a:t>(</a:t>
            </a:r>
            <a:r>
              <a:rPr lang="en-US" b="1" dirty="0"/>
              <a:t>2) </a:t>
            </a:r>
            <a:r>
              <a:rPr lang="en-US" dirty="0"/>
              <a:t>posts </a:t>
            </a:r>
            <a:r>
              <a:rPr lang="en-US" dirty="0" smtClean="0"/>
              <a:t>in </a:t>
            </a:r>
            <a:r>
              <a:rPr lang="en-US" dirty="0"/>
              <a:t>many online communities are public by default.</a:t>
            </a:r>
          </a:p>
          <a:p>
            <a:endParaRPr lang="en-US" dirty="0"/>
          </a:p>
        </p:txBody>
      </p:sp>
    </p:spTree>
    <p:extLst>
      <p:ext uri="{BB962C8B-B14F-4D97-AF65-F5344CB8AC3E}">
        <p14:creationId xmlns:p14="http://schemas.microsoft.com/office/powerpoint/2010/main" val="207940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fontScale="92500" lnSpcReduction="10000"/>
          </a:bodyPr>
          <a:lstStyle/>
          <a:p>
            <a:r>
              <a:rPr lang="en-US" dirty="0"/>
              <a:t>Most </a:t>
            </a:r>
            <a:r>
              <a:rPr lang="en-US" b="1" dirty="0"/>
              <a:t>information posted online</a:t>
            </a:r>
            <a:r>
              <a:rPr lang="en-US" dirty="0"/>
              <a:t>: </a:t>
            </a:r>
            <a:endParaRPr lang="en-US" dirty="0" smtClean="0"/>
          </a:p>
          <a:p>
            <a:pPr lvl="1"/>
            <a:r>
              <a:rPr lang="en-US" b="1" dirty="0" smtClean="0"/>
              <a:t>(</a:t>
            </a:r>
            <a:r>
              <a:rPr lang="en-US" b="1" dirty="0"/>
              <a:t>1) </a:t>
            </a:r>
            <a:r>
              <a:rPr lang="en-US" dirty="0"/>
              <a:t>can be </a:t>
            </a:r>
            <a:r>
              <a:rPr lang="en-US" dirty="0" smtClean="0"/>
              <a:t>searched</a:t>
            </a:r>
            <a:endParaRPr lang="en-US" dirty="0"/>
          </a:p>
          <a:p>
            <a:pPr lvl="1"/>
            <a:r>
              <a:rPr lang="en-US" b="1" dirty="0" smtClean="0"/>
              <a:t>(2</a:t>
            </a:r>
            <a:r>
              <a:rPr lang="en-US" b="1" dirty="0"/>
              <a:t>) </a:t>
            </a:r>
            <a:r>
              <a:rPr lang="en-US" dirty="0"/>
              <a:t>can be seen by HUGE, invisible </a:t>
            </a:r>
            <a:r>
              <a:rPr lang="en-US" dirty="0" smtClean="0"/>
              <a:t>audiences</a:t>
            </a:r>
            <a:endParaRPr lang="en-US" dirty="0"/>
          </a:p>
          <a:p>
            <a:pPr lvl="1"/>
            <a:r>
              <a:rPr lang="en-US" b="1" dirty="0" smtClean="0"/>
              <a:t>(3</a:t>
            </a:r>
            <a:r>
              <a:rPr lang="en-US" b="1" dirty="0"/>
              <a:t>) </a:t>
            </a:r>
            <a:r>
              <a:rPr lang="en-US" dirty="0"/>
              <a:t>can be copied, altered, and sent to </a:t>
            </a:r>
            <a:r>
              <a:rPr lang="en-US" dirty="0" smtClean="0"/>
              <a:t>others</a:t>
            </a:r>
          </a:p>
          <a:p>
            <a:pPr lvl="1"/>
            <a:r>
              <a:rPr lang="en-US" dirty="0" smtClean="0"/>
              <a:t> </a:t>
            </a:r>
            <a:r>
              <a:rPr lang="en-US" b="1" dirty="0" smtClean="0"/>
              <a:t>(</a:t>
            </a:r>
            <a:r>
              <a:rPr lang="en-US" b="1" dirty="0"/>
              <a:t>4) </a:t>
            </a:r>
            <a:r>
              <a:rPr lang="en-US" dirty="0"/>
              <a:t>is persistent – it’s almost impossible to take down, </a:t>
            </a:r>
          </a:p>
          <a:p>
            <a:r>
              <a:rPr lang="en-US" dirty="0"/>
              <a:t>I</a:t>
            </a:r>
            <a:r>
              <a:rPr lang="en-US" dirty="0" smtClean="0"/>
              <a:t>t </a:t>
            </a:r>
            <a:r>
              <a:rPr lang="en-US" dirty="0"/>
              <a:t>can start to spread the minute it is </a:t>
            </a:r>
            <a:r>
              <a:rPr lang="en-US" dirty="0" smtClean="0"/>
              <a:t>posted</a:t>
            </a:r>
            <a:r>
              <a:rPr lang="en-US" dirty="0"/>
              <a:t>!</a:t>
            </a:r>
          </a:p>
          <a:p>
            <a:endParaRPr lang="en-US" dirty="0"/>
          </a:p>
        </p:txBody>
      </p:sp>
    </p:spTree>
    <p:extLst>
      <p:ext uri="{BB962C8B-B14F-4D97-AF65-F5344CB8AC3E}">
        <p14:creationId xmlns:p14="http://schemas.microsoft.com/office/powerpoint/2010/main" val="2020351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Have you considered…</a:t>
            </a:r>
            <a:endParaRPr lang="en-US" dirty="0"/>
          </a:p>
        </p:txBody>
      </p:sp>
      <p:sp>
        <p:nvSpPr>
          <p:cNvPr id="5" name="Content Placeholder 4"/>
          <p:cNvSpPr>
            <a:spLocks noGrp="1"/>
          </p:cNvSpPr>
          <p:nvPr>
            <p:ph idx="1"/>
          </p:nvPr>
        </p:nvSpPr>
        <p:spPr/>
        <p:txBody>
          <a:bodyPr/>
          <a:lstStyle/>
          <a:p>
            <a:pPr marL="0" indent="0">
              <a:buNone/>
            </a:pPr>
            <a:r>
              <a:rPr lang="en-US" b="1" dirty="0" smtClean="0"/>
              <a:t>…the consequences?</a:t>
            </a:r>
          </a:p>
          <a:p>
            <a:r>
              <a:rPr lang="en-US" dirty="0"/>
              <a:t>Information that people post can get out of their control fast, so it is important to consider </a:t>
            </a:r>
            <a:r>
              <a:rPr lang="en-US" dirty="0" smtClean="0"/>
              <a:t>the </a:t>
            </a:r>
            <a:r>
              <a:rPr lang="en-US" b="1" dirty="0" smtClean="0"/>
              <a:t>consequences</a:t>
            </a:r>
            <a:r>
              <a:rPr lang="en-US" dirty="0" smtClean="0"/>
              <a:t> </a:t>
            </a:r>
            <a:r>
              <a:rPr lang="en-US" dirty="0"/>
              <a:t>beforehand.</a:t>
            </a:r>
          </a:p>
          <a:p>
            <a:pPr marL="0" indent="0">
              <a:buNone/>
            </a:pPr>
            <a:endParaRPr lang="en-US" b="1" dirty="0"/>
          </a:p>
        </p:txBody>
      </p:sp>
    </p:spTree>
    <p:extLst>
      <p:ext uri="{BB962C8B-B14F-4D97-AF65-F5344CB8AC3E}">
        <p14:creationId xmlns:p14="http://schemas.microsoft.com/office/powerpoint/2010/main" val="108326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Sharing</a:t>
            </a:r>
            <a:endParaRPr lang="en-US" dirty="0"/>
          </a:p>
        </p:txBody>
      </p:sp>
      <p:sp>
        <p:nvSpPr>
          <p:cNvPr id="5" name="Content Placeholder 4"/>
          <p:cNvSpPr>
            <a:spLocks noGrp="1"/>
          </p:cNvSpPr>
          <p:nvPr>
            <p:ph idx="1"/>
          </p:nvPr>
        </p:nvSpPr>
        <p:spPr/>
        <p:txBody>
          <a:bodyPr/>
          <a:lstStyle/>
          <a:p>
            <a:r>
              <a:rPr lang="en-US" dirty="0"/>
              <a:t>How do you share information for fun with </a:t>
            </a:r>
            <a:r>
              <a:rPr lang="en-US" dirty="0" smtClean="0"/>
              <a:t>others </a:t>
            </a:r>
            <a:r>
              <a:rPr lang="en-US" dirty="0"/>
              <a:t>online</a:t>
            </a:r>
            <a:r>
              <a:rPr lang="en-US" dirty="0" smtClean="0"/>
              <a:t>?</a:t>
            </a:r>
          </a:p>
          <a:p>
            <a:pPr marL="0" indent="0">
              <a:buNone/>
            </a:pPr>
            <a:endParaRPr lang="en-US" dirty="0" smtClean="0"/>
          </a:p>
          <a:p>
            <a:r>
              <a:rPr lang="en-US" dirty="0" smtClean="0"/>
              <a:t>Any examples of websites where you share your work with others?</a:t>
            </a:r>
            <a:endParaRPr lang="en-US" dirty="0"/>
          </a:p>
          <a:p>
            <a:endParaRPr lang="en-US" dirty="0"/>
          </a:p>
        </p:txBody>
      </p:sp>
    </p:spTree>
    <p:extLst>
      <p:ext uri="{BB962C8B-B14F-4D97-AF65-F5344CB8AC3E}">
        <p14:creationId xmlns:p14="http://schemas.microsoft.com/office/powerpoint/2010/main" val="3158058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Eva’s Story </a:t>
            </a:r>
            <a:endParaRPr lang="en-US" dirty="0"/>
          </a:p>
        </p:txBody>
      </p:sp>
      <p:sp>
        <p:nvSpPr>
          <p:cNvPr id="3" name="Content Placeholder 2"/>
          <p:cNvSpPr>
            <a:spLocks noGrp="1"/>
          </p:cNvSpPr>
          <p:nvPr>
            <p:ph idx="1"/>
          </p:nvPr>
        </p:nvSpPr>
        <p:spPr/>
        <p:txBody>
          <a:bodyPr/>
          <a:lstStyle/>
          <a:p>
            <a:r>
              <a:rPr lang="en-US" dirty="0" smtClean="0"/>
              <a:t>Show video by clicking the </a:t>
            </a:r>
            <a:r>
              <a:rPr lang="en-US" dirty="0"/>
              <a:t>link: </a:t>
            </a:r>
            <a:r>
              <a:rPr lang="en-US" sz="2400" dirty="0">
                <a:hlinkClick r:id="rId3"/>
              </a:rPr>
              <a:t>http://</a:t>
            </a:r>
            <a:r>
              <a:rPr lang="en-US" sz="2400" dirty="0" smtClean="0">
                <a:hlinkClick r:id="rId3"/>
              </a:rPr>
              <a:t>www.commonsensemedia.org/educators/lesson/oops-i-broadcast-it-internet-6-8</a:t>
            </a:r>
            <a:r>
              <a:rPr lang="en-US" sz="2400" dirty="0" smtClean="0"/>
              <a:t> </a:t>
            </a:r>
          </a:p>
          <a:p>
            <a:endParaRPr lang="en-US" dirty="0"/>
          </a:p>
          <a:p>
            <a:r>
              <a:rPr lang="en-US" dirty="0" smtClean="0"/>
              <a:t>Scroll down and click </a:t>
            </a:r>
            <a:r>
              <a:rPr lang="en-US" b="1" i="1" dirty="0" smtClean="0"/>
              <a:t>watch:</a:t>
            </a:r>
            <a:endParaRPr lang="en-US" b="1" i="1"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362" y="4191000"/>
            <a:ext cx="288911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19800" y="6019800"/>
            <a:ext cx="1106838" cy="2286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Straight Arrow Connector 6"/>
          <p:cNvCxnSpPr/>
          <p:nvPr/>
        </p:nvCxnSpPr>
        <p:spPr>
          <a:xfrm>
            <a:off x="6019800" y="4038600"/>
            <a:ext cx="0" cy="1752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5247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Brittany’s Story </a:t>
            </a:r>
            <a:endParaRPr lang="en-US" dirty="0"/>
          </a:p>
        </p:txBody>
      </p:sp>
      <p:sp>
        <p:nvSpPr>
          <p:cNvPr id="3" name="Content Placeholder 2"/>
          <p:cNvSpPr>
            <a:spLocks noGrp="1"/>
          </p:cNvSpPr>
          <p:nvPr>
            <p:ph idx="1"/>
          </p:nvPr>
        </p:nvSpPr>
        <p:spPr>
          <a:xfrm>
            <a:off x="1447800" y="1712105"/>
            <a:ext cx="7162800" cy="4449763"/>
          </a:xfrm>
        </p:spPr>
        <p:txBody>
          <a:bodyPr/>
          <a:lstStyle/>
          <a:p>
            <a:r>
              <a:rPr lang="en-US" dirty="0"/>
              <a:t>Show video by clicking the link</a:t>
            </a:r>
            <a:r>
              <a:rPr lang="en-US" dirty="0" smtClean="0"/>
              <a:t>:</a:t>
            </a:r>
          </a:p>
          <a:p>
            <a:pPr marL="0" indent="0">
              <a:buNone/>
            </a:pPr>
            <a:r>
              <a:rPr lang="en-US" sz="2400" dirty="0">
                <a:hlinkClick r:id="rId3"/>
              </a:rPr>
              <a:t>http://www.commonsensemedia.org/educators/lesson/oops-i-broadcast-it-internet-6-8</a:t>
            </a:r>
            <a:endParaRPr lang="en-US" sz="2400" dirty="0" smtClean="0"/>
          </a:p>
          <a:p>
            <a:endParaRPr lang="en-US" dirty="0"/>
          </a:p>
          <a:p>
            <a:r>
              <a:rPr lang="en-US" dirty="0"/>
              <a:t>Scroll down and click </a:t>
            </a:r>
            <a:r>
              <a:rPr lang="en-US" b="1" i="1" dirty="0"/>
              <a:t>watch:</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877" y="4343400"/>
            <a:ext cx="31834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076772" y="6385302"/>
            <a:ext cx="1087465" cy="28219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Straight Arrow Connector 6"/>
          <p:cNvCxnSpPr/>
          <p:nvPr/>
        </p:nvCxnSpPr>
        <p:spPr>
          <a:xfrm flipH="1">
            <a:off x="3505200" y="4191000"/>
            <a:ext cx="3048000" cy="21943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6058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Review</a:t>
            </a:r>
            <a:endParaRPr lang="en-US" dirty="0"/>
          </a:p>
        </p:txBody>
      </p:sp>
      <p:sp>
        <p:nvSpPr>
          <p:cNvPr id="3" name="Content Placeholder 2"/>
          <p:cNvSpPr>
            <a:spLocks noGrp="1"/>
          </p:cNvSpPr>
          <p:nvPr>
            <p:ph idx="1"/>
          </p:nvPr>
        </p:nvSpPr>
        <p:spPr/>
        <p:txBody>
          <a:bodyPr/>
          <a:lstStyle/>
          <a:p>
            <a:pPr marL="0" indent="0">
              <a:buNone/>
            </a:pPr>
            <a:r>
              <a:rPr lang="en-US" b="1" dirty="0" smtClean="0"/>
              <a:t>Did you view…</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2576513"/>
            <a:ext cx="4606720" cy="2833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256100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Review</a:t>
            </a:r>
            <a:endParaRPr lang="en-US" dirty="0"/>
          </a:p>
        </p:txBody>
      </p:sp>
      <p:sp>
        <p:nvSpPr>
          <p:cNvPr id="3" name="Content Placeholder 2"/>
          <p:cNvSpPr>
            <a:spLocks noGrp="1"/>
          </p:cNvSpPr>
          <p:nvPr>
            <p:ph idx="1"/>
          </p:nvPr>
        </p:nvSpPr>
        <p:spPr/>
        <p:txBody>
          <a:bodyPr/>
          <a:lstStyle/>
          <a:p>
            <a:pPr marL="0" indent="0">
              <a:buNone/>
            </a:pPr>
            <a:r>
              <a:rPr lang="en-US" b="1" dirty="0" smtClean="0"/>
              <a:t>Did you view…</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49" y="2624138"/>
            <a:ext cx="4553851" cy="27098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33540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Pro_TechnologyT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DD80FE-421B-4B96-8B15-1459F021B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PresentationPro_TechnologyTiles</Template>
  <TotalTime>90</TotalTime>
  <Words>1054</Words>
  <Application>Microsoft Office PowerPoint</Application>
  <PresentationFormat>On-screen Show (4:3)</PresentationFormat>
  <Paragraphs>87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PresentationPro_TechnologyTiles</vt:lpstr>
      <vt:lpstr>Digital Footprint</vt:lpstr>
      <vt:lpstr>Did you know…?</vt:lpstr>
      <vt:lpstr>Did you know…?</vt:lpstr>
      <vt:lpstr>Have you considered…</vt:lpstr>
      <vt:lpstr>Benefits of Sharing</vt:lpstr>
      <vt:lpstr>Eva’s Story </vt:lpstr>
      <vt:lpstr>Brittany’s Story </vt:lpstr>
      <vt:lpstr>Discussion Review</vt:lpstr>
      <vt:lpstr>Discussion Review</vt:lpstr>
      <vt:lpstr>What do you know?</vt:lpstr>
      <vt:lpstr>What do you know?</vt:lpstr>
      <vt:lpstr>What do you know?</vt:lpstr>
      <vt:lpstr>Wrap up…</vt:lpstr>
      <vt:lpstr>Wrap up…</vt:lpstr>
      <vt:lpstr>Wrap up…</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dc:description>2010 technology powerpoint template from presentationpro.com</dc:description>
  <cp:lastModifiedBy>Pewitt, Sarah</cp:lastModifiedBy>
  <cp:revision>14</cp:revision>
  <dcterms:created xsi:type="dcterms:W3CDTF">2013-03-10T23:51:14Z</dcterms:created>
  <dcterms:modified xsi:type="dcterms:W3CDTF">2013-07-05T23:05:22Z</dcterms:modified>
  <cp:category>2010 technology computers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TC018813459991</vt:lpwstr>
  </property>
</Properties>
</file>